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7" r:id="rId1"/>
  </p:sldMasterIdLst>
  <p:notesMasterIdLst>
    <p:notesMasterId r:id="rId12"/>
  </p:notesMasterIdLst>
  <p:sldIdLst>
    <p:sldId id="256" r:id="rId2"/>
    <p:sldId id="276" r:id="rId3"/>
    <p:sldId id="272" r:id="rId4"/>
    <p:sldId id="299" r:id="rId5"/>
    <p:sldId id="297" r:id="rId6"/>
    <p:sldId id="296" r:id="rId7"/>
    <p:sldId id="277" r:id="rId8"/>
    <p:sldId id="274" r:id="rId9"/>
    <p:sldId id="273" r:id="rId10"/>
    <p:sldId id="278" r:id="rId1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Zoe Hughes" initials="ZH" lastIdx="5" clrIdx="0">
    <p:extLst/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15F5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26" autoAdjust="0"/>
    <p:restoredTop sz="94660" autoAdjust="0"/>
  </p:normalViewPr>
  <p:slideViewPr>
    <p:cSldViewPr snapToGrid="0">
      <p:cViewPr varScale="1">
        <p:scale>
          <a:sx n="115" d="100"/>
          <a:sy n="115" d="100"/>
        </p:scale>
        <p:origin x="426" y="114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8" d="100"/>
          <a:sy n="88" d="100"/>
        </p:scale>
        <p:origin x="-3810" y="-12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commentAuthors" Target="commentAuthor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AA1B95E-7247-440D-A504-D74CC5B14C2D}" type="datetimeFigureOut">
              <a:rPr lang="en-GB" smtClean="0"/>
              <a:t>11/06/2018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5A5740B-CE70-482E-851B-29F56D950FA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613208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A5740B-CE70-482E-851B-29F56D950FA7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6960668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E" dirty="0" smtClean="0"/>
          </a:p>
          <a:p>
            <a:r>
              <a:rPr lang="en-IE" dirty="0" smtClean="0"/>
              <a:t> </a:t>
            </a:r>
            <a:endParaRPr lang="en-IE" dirty="0"/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2E5BA9-FDF2-405B-B781-758F69BB3BE8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3452055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A5740B-CE70-482E-851B-29F56D950FA7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0845225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2E5BA9-FDF2-405B-B781-758F69BB3BE8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6155179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A5740B-CE70-482E-851B-29F56D950FA7}" type="slidenum">
              <a:rPr lang="en-GB" smtClean="0"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2868932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A5740B-CE70-482E-851B-29F56D950FA7}" type="slidenum">
              <a:rPr lang="en-GB" smtClean="0"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2611195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2E5BA9-FDF2-405B-B781-758F69BB3BE8}" type="slidenum">
              <a:rPr lang="en-GB" smtClean="0"/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3092880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sp>
          <p:nvSpPr>
            <p:cNvPr id="15" name="Freeform 14"/>
            <p:cNvSpPr/>
            <p:nvPr/>
          </p:nvSpPr>
          <p:spPr>
            <a:xfrm>
              <a:off x="0" y="-7862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19" name="Straight Connector 18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Isosceles Triangle 22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3B553E-3ACF-4983-A8D9-DCFF4AAA0F90}" type="datetimeFigureOut">
              <a:rPr lang="en-IE" smtClean="0"/>
              <a:t>11/06/2018</a:t>
            </a:fld>
            <a:endParaRPr lang="en-I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C0C1FE-9646-4AAA-914F-FE129B9D1537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3606056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3B553E-3ACF-4983-A8D9-DCFF4AAA0F90}" type="datetimeFigureOut">
              <a:rPr lang="en-IE" smtClean="0"/>
              <a:t>11/06/2018</a:t>
            </a:fld>
            <a:endParaRPr lang="en-I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C0C1FE-9646-4AAA-914F-FE129B9D1537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5346431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3B553E-3ACF-4983-A8D9-DCFF4AAA0F90}" type="datetimeFigureOut">
              <a:rPr lang="en-IE" smtClean="0"/>
              <a:t>11/06/2018</a:t>
            </a:fld>
            <a:endParaRPr lang="en-I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C0C1FE-9646-4AAA-914F-FE129B9D1537}" type="slidenum">
              <a:rPr lang="en-IE" smtClean="0"/>
              <a:t>‹#›</a:t>
            </a:fld>
            <a:endParaRPr lang="en-IE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03703026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3B553E-3ACF-4983-A8D9-DCFF4AAA0F90}" type="datetimeFigureOut">
              <a:rPr lang="en-IE" smtClean="0"/>
              <a:t>11/06/2018</a:t>
            </a:fld>
            <a:endParaRPr lang="en-I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C0C1FE-9646-4AAA-914F-FE129B9D1537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81300526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3B553E-3ACF-4983-A8D9-DCFF4AAA0F90}" type="datetimeFigureOut">
              <a:rPr lang="en-IE" smtClean="0"/>
              <a:t>11/06/2018</a:t>
            </a:fld>
            <a:endParaRPr lang="en-I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C0C1FE-9646-4AAA-914F-FE129B9D1537}" type="slidenum">
              <a:rPr lang="en-IE" smtClean="0"/>
              <a:t>‹#›</a:t>
            </a:fld>
            <a:endParaRPr lang="en-IE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92654694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3B553E-3ACF-4983-A8D9-DCFF4AAA0F90}" type="datetimeFigureOut">
              <a:rPr lang="en-IE" smtClean="0"/>
              <a:t>11/06/2018</a:t>
            </a:fld>
            <a:endParaRPr lang="en-I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C0C1FE-9646-4AAA-914F-FE129B9D1537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408985129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3B553E-3ACF-4983-A8D9-DCFF4AAA0F90}" type="datetimeFigureOut">
              <a:rPr lang="en-IE" smtClean="0"/>
              <a:t>11/06/2018</a:t>
            </a:fld>
            <a:endParaRPr lang="en-I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C0C1FE-9646-4AAA-914F-FE129B9D1537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32867389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3B553E-3ACF-4983-A8D9-DCFF4AAA0F90}" type="datetimeFigureOut">
              <a:rPr lang="en-IE" smtClean="0"/>
              <a:t>11/06/2018</a:t>
            </a:fld>
            <a:endParaRPr lang="en-I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C0C1FE-9646-4AAA-914F-FE129B9D1537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42678135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3B553E-3ACF-4983-A8D9-DCFF4AAA0F90}" type="datetimeFigureOut">
              <a:rPr lang="en-IE" smtClean="0"/>
              <a:t>11/06/2018</a:t>
            </a:fld>
            <a:endParaRPr lang="en-I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C0C1FE-9646-4AAA-914F-FE129B9D1537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7732311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3B553E-3ACF-4983-A8D9-DCFF4AAA0F90}" type="datetimeFigureOut">
              <a:rPr lang="en-IE" smtClean="0"/>
              <a:t>11/06/2018</a:t>
            </a:fld>
            <a:endParaRPr lang="en-I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C0C1FE-9646-4AAA-914F-FE129B9D1537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494096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3B553E-3ACF-4983-A8D9-DCFF4AAA0F90}" type="datetimeFigureOut">
              <a:rPr lang="en-IE" smtClean="0"/>
              <a:t>11/06/2018</a:t>
            </a:fld>
            <a:endParaRPr lang="en-I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C0C1FE-9646-4AAA-914F-FE129B9D1537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2658263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3B553E-3ACF-4983-A8D9-DCFF4AAA0F90}" type="datetimeFigureOut">
              <a:rPr lang="en-IE" smtClean="0"/>
              <a:t>11/06/2018</a:t>
            </a:fld>
            <a:endParaRPr lang="en-I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C0C1FE-9646-4AAA-914F-FE129B9D1537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4237665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3B553E-3ACF-4983-A8D9-DCFF4AAA0F90}" type="datetimeFigureOut">
              <a:rPr lang="en-IE" smtClean="0"/>
              <a:t>11/06/2018</a:t>
            </a:fld>
            <a:endParaRPr lang="en-I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C0C1FE-9646-4AAA-914F-FE129B9D1537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7474839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3B553E-3ACF-4983-A8D9-DCFF4AAA0F90}" type="datetimeFigureOut">
              <a:rPr lang="en-IE" smtClean="0"/>
              <a:t>11/06/2018</a:t>
            </a:fld>
            <a:endParaRPr lang="en-I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C0C1FE-9646-4AAA-914F-FE129B9D1537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8766078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3B553E-3ACF-4983-A8D9-DCFF4AAA0F90}" type="datetimeFigureOut">
              <a:rPr lang="en-IE" smtClean="0"/>
              <a:t>11/06/2018</a:t>
            </a:fld>
            <a:endParaRPr lang="en-I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C0C1FE-9646-4AAA-914F-FE129B9D1537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6470045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C0C1FE-9646-4AAA-914F-FE129B9D1537}" type="slidenum">
              <a:rPr lang="en-IE" smtClean="0"/>
              <a:t>‹#›</a:t>
            </a:fld>
            <a:endParaRPr lang="en-IE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3B553E-3ACF-4983-A8D9-DCFF4AAA0F90}" type="datetimeFigureOut">
              <a:rPr lang="en-IE" smtClean="0"/>
              <a:t>11/06/2018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1306892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63B553E-3ACF-4983-A8D9-DCFF4AAA0F90}" type="datetimeFigureOut">
              <a:rPr lang="en-IE" smtClean="0"/>
              <a:t>11/06/2018</a:t>
            </a:fld>
            <a:endParaRPr lang="en-I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BDC0C1FE-9646-4AAA-914F-FE129B9D1537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825055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79" r:id="rId2"/>
    <p:sldLayoutId id="2147483680" r:id="rId3"/>
    <p:sldLayoutId id="2147483681" r:id="rId4"/>
    <p:sldLayoutId id="2147483682" r:id="rId5"/>
    <p:sldLayoutId id="2147483683" r:id="rId6"/>
    <p:sldLayoutId id="2147483684" r:id="rId7"/>
    <p:sldLayoutId id="2147483685" r:id="rId8"/>
    <p:sldLayoutId id="2147483686" r:id="rId9"/>
    <p:sldLayoutId id="2147483687" r:id="rId10"/>
    <p:sldLayoutId id="2147483688" r:id="rId11"/>
    <p:sldLayoutId id="2147483689" r:id="rId12"/>
    <p:sldLayoutId id="2147483690" r:id="rId13"/>
    <p:sldLayoutId id="2147483691" r:id="rId14"/>
    <p:sldLayoutId id="2147483692" r:id="rId15"/>
    <p:sldLayoutId id="2147483693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mailto:info@carealliance.ie" TargetMode="External"/><Relationship Id="rId7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.png"/><Relationship Id="rId5" Type="http://schemas.openxmlformats.org/officeDocument/2006/relationships/image" Target="../media/image1.emf"/><Relationship Id="rId4" Type="http://schemas.openxmlformats.org/officeDocument/2006/relationships/hyperlink" Target="http://www.carealliance.ie/" TargetMode="Externa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://bit.ly/2aUm0Wq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bit.ly/2bhIAwu" TargetMode="Externa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hyperlink" Target="http://www.westcorkyoungcarers.ie/" TargetMode="Externa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://www.carealliance.ie/publications_youngcarers" TargetMode="External"/><Relationship Id="rId2" Type="http://schemas.openxmlformats.org/officeDocument/2006/relationships/hyperlink" Target="http://www.carealliance.ie/userfiles/file/Chapter%2012%20%20Working%20with%20young%20carers.pdf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http://www.youngcarers.ie/" TargetMode="External"/><Relationship Id="rId4" Type="http://schemas.openxmlformats.org/officeDocument/2006/relationships/hyperlink" Target="http://bit.ly/2bhlOGc" TargetMode="Externa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://bit.ly/2aU3rSQ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openxmlformats.org/officeDocument/2006/relationships/hyperlink" Target="http://bit.ly/1EcjR4V" TargetMode="External"/><Relationship Id="rId4" Type="http://schemas.openxmlformats.org/officeDocument/2006/relationships/hyperlink" Target="http://bit.ly/2b697wi" TargetMode="Externa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://bit.ly/2b8TROq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bit.ly/2aXEKXl" TargetMode="Externa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://www.youngadultcarers.eu/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5" Type="http://schemas.openxmlformats.org/officeDocument/2006/relationships/hyperlink" Target="http://bit.ly/2bskexP" TargetMode="External"/><Relationship Id="rId4" Type="http://schemas.openxmlformats.org/officeDocument/2006/relationships/hyperlink" Target="http://bit.ly/1j5EQHI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l"/>
            <a:r>
              <a:rPr lang="en-IE" dirty="0" smtClean="0"/>
              <a:t>Our Work to date on Young Carers Issues</a:t>
            </a:r>
            <a:endParaRPr lang="en-IE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2264726"/>
          </a:xfrm>
        </p:spPr>
        <p:txBody>
          <a:bodyPr>
            <a:normAutofit lnSpcReduction="10000"/>
          </a:bodyPr>
          <a:lstStyle/>
          <a:p>
            <a:r>
              <a:rPr lang="en-IE" dirty="0" smtClean="0"/>
              <a:t>Liam O’Sullivan, Executive Director, Care Alliance Ireland</a:t>
            </a:r>
          </a:p>
          <a:p>
            <a:r>
              <a:rPr lang="en-IE" dirty="0" smtClean="0"/>
              <a:t>(Presentation , EPYC Project - </a:t>
            </a:r>
            <a:r>
              <a:rPr lang="en-US" dirty="0"/>
              <a:t>Identifying and Supporting Young </a:t>
            </a:r>
            <a:r>
              <a:rPr lang="en-US" dirty="0" err="1"/>
              <a:t>Carers</a:t>
            </a:r>
            <a:r>
              <a:rPr lang="en-US" dirty="0" smtClean="0"/>
              <a:t>:</a:t>
            </a:r>
          </a:p>
          <a:p>
            <a:r>
              <a:rPr lang="en-US" dirty="0" smtClean="0"/>
              <a:t> </a:t>
            </a:r>
            <a:r>
              <a:rPr lang="en-IE" dirty="0" smtClean="0"/>
              <a:t> The Carmichael Centre, 12 June 2018 </a:t>
            </a:r>
          </a:p>
          <a:p>
            <a:r>
              <a:rPr lang="en-IE" dirty="0" err="1" smtClean="0">
                <a:hlinkClick r:id="rId3"/>
              </a:rPr>
              <a:t>info@carealliance.ie</a:t>
            </a:r>
            <a:r>
              <a:rPr lang="en-IE" dirty="0" smtClean="0"/>
              <a:t>  087 207 3265  </a:t>
            </a:r>
            <a:r>
              <a:rPr lang="en-IE" dirty="0" smtClean="0">
                <a:hlinkClick r:id="rId4"/>
              </a:rPr>
              <a:t>www.carealliance.ie</a:t>
            </a:r>
            <a:endParaRPr lang="en-IE" dirty="0" smtClean="0"/>
          </a:p>
          <a:p>
            <a:r>
              <a:rPr lang="en-IE" dirty="0" smtClean="0"/>
              <a:t> NationalCarersWeek</a:t>
            </a:r>
          </a:p>
          <a:p>
            <a:r>
              <a:rPr lang="en-IE" dirty="0" smtClean="0"/>
              <a:t> @</a:t>
            </a:r>
            <a:r>
              <a:rPr lang="en-IE" dirty="0" err="1" smtClean="0"/>
              <a:t>CareAllianceIrl</a:t>
            </a:r>
            <a:endParaRPr lang="en-IE" dirty="0" smtClean="0"/>
          </a:p>
          <a:p>
            <a:endParaRPr lang="en-IE" dirty="0" smtClean="0"/>
          </a:p>
          <a:p>
            <a:endParaRPr lang="en-IE" dirty="0" smtClean="0"/>
          </a:p>
        </p:txBody>
      </p:sp>
      <p:pic>
        <p:nvPicPr>
          <p:cNvPr id="5" name="Picture 4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7817" y="894772"/>
            <a:ext cx="2952663" cy="1599046"/>
          </a:xfrm>
          <a:prstGeom prst="rect">
            <a:avLst/>
          </a:prstGeom>
          <a:noFill/>
          <a:ln>
            <a:noFill/>
          </a:ln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40600" y="5560598"/>
            <a:ext cx="455241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40600" y="6106816"/>
            <a:ext cx="473151" cy="4174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620004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IE" dirty="0" smtClean="0"/>
              <a:t>Where to Now?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4" y="1805553"/>
            <a:ext cx="8596668" cy="4235809"/>
          </a:xfrm>
        </p:spPr>
        <p:txBody>
          <a:bodyPr>
            <a:normAutofit/>
          </a:bodyPr>
          <a:lstStyle/>
          <a:p>
            <a:r>
              <a:rPr lang="en-IE" dirty="0" smtClean="0"/>
              <a:t>Facilitate collaboration amongst those who wish to move forward together on this issue?</a:t>
            </a:r>
          </a:p>
          <a:p>
            <a:r>
              <a:rPr lang="en-US" dirty="0" smtClean="0"/>
              <a:t>How will we know there is sufficient interest amongst a range of stakeholders?</a:t>
            </a:r>
          </a:p>
          <a:p>
            <a:r>
              <a:rPr lang="en-US" dirty="0" smtClean="0"/>
              <a:t>What would collaboration look like?</a:t>
            </a:r>
          </a:p>
          <a:p>
            <a:r>
              <a:rPr lang="en-US" dirty="0" smtClean="0"/>
              <a:t>What would a successful outcome look like?</a:t>
            </a:r>
            <a:endParaRPr lang="en-IE" dirty="0" smtClean="0"/>
          </a:p>
          <a:p>
            <a:endParaRPr lang="en-IE" dirty="0" smtClean="0"/>
          </a:p>
          <a:p>
            <a:pPr marL="457200" lvl="1" indent="0">
              <a:buNone/>
            </a:pPr>
            <a:endParaRPr lang="en-IE" dirty="0" smtClean="0"/>
          </a:p>
          <a:p>
            <a:pPr lvl="1"/>
            <a:endParaRPr lang="en-IE" dirty="0"/>
          </a:p>
          <a:p>
            <a:pPr lvl="3"/>
            <a:endParaRPr lang="en-GB" dirty="0"/>
          </a:p>
          <a:p>
            <a:pPr lvl="2"/>
            <a:endParaRPr lang="en-IE" dirty="0" smtClean="0"/>
          </a:p>
          <a:p>
            <a:pPr lvl="2"/>
            <a:endParaRPr lang="en-IE" dirty="0" smtClean="0"/>
          </a:p>
          <a:p>
            <a:pPr marL="457200" lvl="1" indent="0">
              <a:buNone/>
            </a:pPr>
            <a:endParaRPr lang="en-IE" dirty="0" smtClean="0"/>
          </a:p>
          <a:p>
            <a:pPr marL="457200" lvl="1" indent="0">
              <a:buNone/>
            </a:pPr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13750198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 smtClean="0"/>
              <a:t>Facilitating Collaboration/Joint Conferences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GB" b="1" dirty="0"/>
              <a:t> </a:t>
            </a:r>
            <a:endParaRPr lang="en-IE" dirty="0" smtClean="0"/>
          </a:p>
          <a:p>
            <a:r>
              <a:rPr lang="en-IE" dirty="0" smtClean="0"/>
              <a:t>Sectoral Meeting -  Jan 2011</a:t>
            </a:r>
            <a:endParaRPr lang="en-GB" dirty="0" smtClean="0"/>
          </a:p>
          <a:p>
            <a:pPr marL="0" indent="0">
              <a:buNone/>
            </a:pPr>
            <a:endParaRPr lang="en-GB" dirty="0" smtClean="0"/>
          </a:p>
          <a:p>
            <a:r>
              <a:rPr lang="en-GB" dirty="0" smtClean="0"/>
              <a:t>Two Joint Conferences </a:t>
            </a:r>
          </a:p>
          <a:p>
            <a:pPr lvl="1"/>
            <a:r>
              <a:rPr lang="en-GB" dirty="0" smtClean="0"/>
              <a:t>2011 – in collaboration with Crosscare</a:t>
            </a:r>
          </a:p>
          <a:p>
            <a:pPr lvl="1"/>
            <a:r>
              <a:rPr lang="en-GB" dirty="0" smtClean="0"/>
              <a:t>2012 – In collaboration with Crosscare and Family Carers Ireland</a:t>
            </a:r>
            <a:endParaRPr lang="en-GB" i="1" dirty="0" smtClean="0"/>
          </a:p>
          <a:p>
            <a:pPr marL="914400" lvl="2" indent="0">
              <a:buNone/>
            </a:pPr>
            <a:endParaRPr lang="en-GB" i="1" dirty="0" smtClean="0"/>
          </a:p>
        </p:txBody>
      </p:sp>
    </p:spTree>
    <p:extLst>
      <p:ext uri="{BB962C8B-B14F-4D97-AF65-F5344CB8AC3E}">
        <p14:creationId xmlns:p14="http://schemas.microsoft.com/office/powerpoint/2010/main" val="6020389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IE" dirty="0" smtClean="0"/>
              <a:t>Presentations to Annual Government Department Carer Consultation Fora</a:t>
            </a:r>
            <a:endParaRPr lang="en-GB" dirty="0"/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677334" y="2160589"/>
            <a:ext cx="8596668" cy="3880773"/>
          </a:xfrm>
        </p:spPr>
        <p:txBody>
          <a:bodyPr>
            <a:normAutofit/>
          </a:bodyPr>
          <a:lstStyle/>
          <a:p>
            <a:r>
              <a:rPr lang="en-IE" dirty="0" smtClean="0"/>
              <a:t>DSP Annual Carers Forum  Feb. 2011</a:t>
            </a:r>
          </a:p>
          <a:p>
            <a:pPr lvl="1"/>
            <a:r>
              <a:rPr lang="en-IE" dirty="0" smtClean="0"/>
              <a:t>See </a:t>
            </a:r>
            <a:r>
              <a:rPr lang="en-IE" dirty="0">
                <a:hlinkClick r:id="rId3"/>
              </a:rPr>
              <a:t>http://</a:t>
            </a:r>
            <a:r>
              <a:rPr lang="en-IE" dirty="0" err="1" smtClean="0">
                <a:hlinkClick r:id="rId3"/>
              </a:rPr>
              <a:t>bit.ly</a:t>
            </a:r>
            <a:r>
              <a:rPr lang="en-IE" dirty="0" smtClean="0">
                <a:hlinkClick r:id="rId3"/>
              </a:rPr>
              <a:t>/</a:t>
            </a:r>
            <a:r>
              <a:rPr lang="en-IE" dirty="0" err="1" smtClean="0">
                <a:hlinkClick r:id="rId3"/>
              </a:rPr>
              <a:t>2aUm0Wq</a:t>
            </a:r>
            <a:endParaRPr lang="en-IE" dirty="0" smtClean="0"/>
          </a:p>
          <a:p>
            <a:pPr lvl="1"/>
            <a:endParaRPr lang="en-IE" dirty="0"/>
          </a:p>
          <a:p>
            <a:r>
              <a:rPr lang="en-IE" dirty="0" smtClean="0"/>
              <a:t>DSP Annual Carers Forum Nov. 2012 </a:t>
            </a:r>
          </a:p>
          <a:p>
            <a:pPr lvl="1"/>
            <a:r>
              <a:rPr lang="en-IE" dirty="0" smtClean="0"/>
              <a:t>See </a:t>
            </a:r>
            <a:r>
              <a:rPr lang="en-IE" dirty="0" smtClean="0">
                <a:hlinkClick r:id="rId4"/>
              </a:rPr>
              <a:t>http</a:t>
            </a:r>
            <a:r>
              <a:rPr lang="en-IE" dirty="0">
                <a:hlinkClick r:id="rId4"/>
              </a:rPr>
              <a:t>://</a:t>
            </a:r>
            <a:r>
              <a:rPr lang="en-IE" dirty="0" err="1" smtClean="0">
                <a:hlinkClick r:id="rId4"/>
              </a:rPr>
              <a:t>bit.ly</a:t>
            </a:r>
            <a:r>
              <a:rPr lang="en-IE" dirty="0" smtClean="0">
                <a:hlinkClick r:id="rId4"/>
              </a:rPr>
              <a:t>/</a:t>
            </a:r>
            <a:r>
              <a:rPr lang="en-IE" dirty="0" err="1" smtClean="0">
                <a:hlinkClick r:id="rId4"/>
              </a:rPr>
              <a:t>2bhIAwu</a:t>
            </a:r>
            <a:endParaRPr lang="en-IE" dirty="0" smtClean="0"/>
          </a:p>
          <a:p>
            <a:endParaRPr lang="en-IE" dirty="0" smtClean="0"/>
          </a:p>
          <a:p>
            <a:endParaRPr lang="en-IE" dirty="0" smtClean="0"/>
          </a:p>
          <a:p>
            <a:endParaRPr lang="en-IE" dirty="0" smtClean="0"/>
          </a:p>
          <a:p>
            <a:pPr marL="0" lvl="0" indent="0">
              <a:buNone/>
            </a:pPr>
            <a:endParaRPr lang="en-GB" dirty="0"/>
          </a:p>
          <a:p>
            <a:pPr marL="0" indent="0">
              <a:buNone/>
            </a:pPr>
            <a:endParaRPr lang="en-GB" dirty="0"/>
          </a:p>
          <a:p>
            <a:pPr lvl="0"/>
            <a:endParaRPr lang="en-IE" dirty="0" smtClean="0"/>
          </a:p>
          <a:p>
            <a:pPr lvl="0"/>
            <a:endParaRPr lang="en-IE" dirty="0"/>
          </a:p>
          <a:p>
            <a:pPr lvl="0"/>
            <a:endParaRPr lang="en-GB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946506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E" dirty="0" smtClean="0"/>
              <a:t>Lobbying/Policy Development Initiatives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IE" dirty="0" smtClean="0"/>
              <a:t>Disseminate 2004 DFI/Barnardos Research (Based on 2002 Census)</a:t>
            </a:r>
          </a:p>
          <a:p>
            <a:r>
              <a:rPr lang="en-IE" dirty="0" smtClean="0"/>
              <a:t>Support calls for Resourcing of Young Carer Support Workers</a:t>
            </a:r>
          </a:p>
          <a:p>
            <a:r>
              <a:rPr lang="en-IE" dirty="0" smtClean="0"/>
              <a:t>Interviewed </a:t>
            </a:r>
            <a:r>
              <a:rPr lang="en-IE" dirty="0"/>
              <a:t>as part of  2009 NUI Galway </a:t>
            </a:r>
            <a:r>
              <a:rPr lang="en-IE" dirty="0" smtClean="0"/>
              <a:t>Research</a:t>
            </a:r>
          </a:p>
          <a:p>
            <a:r>
              <a:rPr lang="en-IE" dirty="0" smtClean="0"/>
              <a:t>Attempted engagement with School Attendance Service, </a:t>
            </a:r>
            <a:r>
              <a:rPr lang="en-IE" dirty="0" err="1" smtClean="0"/>
              <a:t>Foroige</a:t>
            </a:r>
            <a:r>
              <a:rPr lang="en-IE" dirty="0"/>
              <a:t>,</a:t>
            </a:r>
            <a:r>
              <a:rPr lang="en-IE" dirty="0" smtClean="0"/>
              <a:t> </a:t>
            </a:r>
          </a:p>
          <a:p>
            <a:r>
              <a:rPr lang="en-IE" dirty="0" smtClean="0"/>
              <a:t>Successful engagement with </a:t>
            </a:r>
            <a:r>
              <a:rPr lang="en-IE" dirty="0" err="1" smtClean="0"/>
              <a:t>NYCI</a:t>
            </a:r>
            <a:r>
              <a:rPr lang="en-IE" dirty="0" smtClean="0"/>
              <a:t>, Geoffrey Shannon and others in preparation for 2011 and 2012 Seminars</a:t>
            </a:r>
            <a:endParaRPr lang="en-IE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66802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E" dirty="0" smtClean="0"/>
              <a:t>Support Those Involved in Supporting Young Carers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IE" dirty="0" smtClean="0"/>
              <a:t>West Cork Carers –</a:t>
            </a:r>
            <a:r>
              <a:rPr lang="en-IE" dirty="0" smtClean="0">
                <a:hlinkClick r:id="rId2"/>
              </a:rPr>
              <a:t>www.westcorkyoungcarers.ie</a:t>
            </a:r>
            <a:endParaRPr lang="en-IE" dirty="0" smtClean="0"/>
          </a:p>
          <a:p>
            <a:endParaRPr lang="en-IE" dirty="0" smtClean="0"/>
          </a:p>
          <a:p>
            <a:r>
              <a:rPr lang="en-IE" dirty="0" smtClean="0"/>
              <a:t>Other Members of Care Alliance Ireland</a:t>
            </a:r>
          </a:p>
          <a:p>
            <a:pPr lvl="1"/>
            <a:r>
              <a:rPr lang="en-IE" dirty="0" smtClean="0"/>
              <a:t>MS Ireland</a:t>
            </a:r>
          </a:p>
          <a:p>
            <a:pPr lvl="1"/>
            <a:r>
              <a:rPr lang="en-IE" dirty="0" smtClean="0"/>
              <a:t>Spina Bifida Hydrocephalus Ireland</a:t>
            </a:r>
          </a:p>
          <a:p>
            <a:pPr lvl="1"/>
            <a:r>
              <a:rPr lang="en-IE" dirty="0" err="1" smtClean="0"/>
              <a:t>Crosscare</a:t>
            </a:r>
            <a:endParaRPr lang="en-IE" dirty="0" smtClean="0"/>
          </a:p>
          <a:p>
            <a:pPr lvl="1"/>
            <a:r>
              <a:rPr lang="en-US" dirty="0" smtClean="0"/>
              <a:t>Dublin Youth Service</a:t>
            </a:r>
            <a:endParaRPr lang="en-IE" dirty="0" smtClean="0"/>
          </a:p>
          <a:p>
            <a:pPr marL="342900" lvl="1" indent="-342900"/>
            <a:r>
              <a:rPr lang="en-IE" dirty="0"/>
              <a:t>Others - Family Carers Ireland</a:t>
            </a:r>
          </a:p>
          <a:p>
            <a:pPr marL="0" indent="0">
              <a:buNone/>
            </a:pPr>
            <a:endParaRPr lang="en-IE" dirty="0" smtClean="0"/>
          </a:p>
          <a:p>
            <a:r>
              <a:rPr lang="en-IE" dirty="0" smtClean="0"/>
              <a:t>Engagement with Young Carer Awardees WRT supporting National Carers Week</a:t>
            </a:r>
            <a:endParaRPr lang="en-IE" dirty="0"/>
          </a:p>
          <a:p>
            <a:r>
              <a:rPr lang="en-IE" dirty="0" smtClean="0"/>
              <a:t>In the form of Phone calls/ Review funding proposals/Share Resources/Connect people up/Share Research on Young Carers</a:t>
            </a:r>
          </a:p>
          <a:p>
            <a:endParaRPr lang="en-IE" dirty="0" smtClean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707756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E" dirty="0" smtClean="0"/>
              <a:t>Supporting the Creation, Sharing and Dissemination of Resources 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IE" dirty="0" smtClean="0"/>
              <a:t>Reviewed (and disseminated)  (2013) NYCI Booklet for Youth Workers – Chapter 12 </a:t>
            </a:r>
            <a:r>
              <a:rPr lang="en-IE" i="1" dirty="0" smtClean="0"/>
              <a:t>Access All Areas - </a:t>
            </a:r>
            <a:r>
              <a:rPr lang="en-US" i="1" dirty="0"/>
              <a:t>Working with </a:t>
            </a:r>
            <a:r>
              <a:rPr lang="en-US" i="1" dirty="0" smtClean="0"/>
              <a:t>young people </a:t>
            </a:r>
            <a:r>
              <a:rPr lang="en-US" i="1" dirty="0"/>
              <a:t>with </a:t>
            </a:r>
            <a:r>
              <a:rPr lang="en-US" i="1" dirty="0" smtClean="0"/>
              <a:t>caring responsibilities </a:t>
            </a:r>
            <a:endParaRPr lang="en-IE" i="1" dirty="0" smtClean="0"/>
          </a:p>
          <a:p>
            <a:pPr lvl="1"/>
            <a:r>
              <a:rPr lang="en-IE" dirty="0"/>
              <a:t>See </a:t>
            </a:r>
            <a:r>
              <a:rPr lang="en-IE" dirty="0">
                <a:hlinkClick r:id="rId2"/>
              </a:rPr>
              <a:t>http://</a:t>
            </a:r>
            <a:r>
              <a:rPr lang="en-IE" dirty="0" smtClean="0">
                <a:hlinkClick r:id="rId2"/>
              </a:rPr>
              <a:t>www.carealliance.ie/userfiles/file/Chapter%2012%20%20Working%20with%20young%20carers.pdf</a:t>
            </a:r>
            <a:endParaRPr lang="en-IE" dirty="0" smtClean="0"/>
          </a:p>
          <a:p>
            <a:pPr lvl="1"/>
            <a:endParaRPr lang="en-IE" dirty="0" smtClean="0"/>
          </a:p>
          <a:p>
            <a:r>
              <a:rPr lang="en-IE" dirty="0" smtClean="0"/>
              <a:t>Dedicated Page to Host Young Carer Resources on our Website </a:t>
            </a:r>
          </a:p>
          <a:p>
            <a:pPr lvl="1"/>
            <a:r>
              <a:rPr lang="en-IE" dirty="0" smtClean="0"/>
              <a:t>See </a:t>
            </a:r>
            <a:r>
              <a:rPr lang="en-GB" dirty="0" smtClean="0">
                <a:hlinkClick r:id="rId3"/>
              </a:rPr>
              <a:t>http</a:t>
            </a:r>
            <a:r>
              <a:rPr lang="en-GB" dirty="0">
                <a:hlinkClick r:id="rId3"/>
              </a:rPr>
              <a:t>://</a:t>
            </a:r>
            <a:r>
              <a:rPr lang="en-GB" dirty="0" smtClean="0">
                <a:hlinkClick r:id="rId3"/>
              </a:rPr>
              <a:t>www.carealliance.ie/</a:t>
            </a:r>
            <a:r>
              <a:rPr lang="en-GB" dirty="0" err="1" smtClean="0">
                <a:hlinkClick r:id="rId3"/>
              </a:rPr>
              <a:t>publications_youngcarers</a:t>
            </a:r>
            <a:endParaRPr lang="en-GB" dirty="0"/>
          </a:p>
          <a:p>
            <a:endParaRPr lang="en-GB" dirty="0" smtClean="0"/>
          </a:p>
          <a:p>
            <a:r>
              <a:rPr lang="en-IE" dirty="0" smtClean="0"/>
              <a:t>Promote dissemination of Videos </a:t>
            </a:r>
            <a:r>
              <a:rPr lang="en-IE" dirty="0" err="1" smtClean="0"/>
              <a:t>eg</a:t>
            </a:r>
            <a:r>
              <a:rPr lang="en-IE" dirty="0"/>
              <a:t> </a:t>
            </a:r>
            <a:r>
              <a:rPr lang="en-IE" dirty="0">
                <a:hlinkClick r:id="rId4"/>
              </a:rPr>
              <a:t>http://</a:t>
            </a:r>
            <a:r>
              <a:rPr lang="en-IE" dirty="0" err="1" smtClean="0">
                <a:hlinkClick r:id="rId4"/>
              </a:rPr>
              <a:t>bit.ly</a:t>
            </a:r>
            <a:r>
              <a:rPr lang="en-IE" dirty="0" smtClean="0">
                <a:hlinkClick r:id="rId4"/>
              </a:rPr>
              <a:t>/</a:t>
            </a:r>
            <a:r>
              <a:rPr lang="en-IE" dirty="0" err="1" smtClean="0">
                <a:hlinkClick r:id="rId4"/>
              </a:rPr>
              <a:t>2bhlOGc</a:t>
            </a:r>
            <a:r>
              <a:rPr lang="en-IE" dirty="0" smtClean="0"/>
              <a:t> in particular in build up to National Carers Week.</a:t>
            </a:r>
          </a:p>
          <a:p>
            <a:r>
              <a:rPr lang="en-IE" dirty="0"/>
              <a:t>Support dissemination of information on Young Carers Awards and </a:t>
            </a:r>
            <a:r>
              <a:rPr lang="en-IE" dirty="0" smtClean="0"/>
              <a:t> </a:t>
            </a:r>
            <a:r>
              <a:rPr lang="en-IE" dirty="0" err="1" smtClean="0">
                <a:hlinkClick r:id="rId5"/>
              </a:rPr>
              <a:t>www.youngcarers.ie</a:t>
            </a:r>
            <a:r>
              <a:rPr lang="en-IE" dirty="0" smtClean="0"/>
              <a:t> </a:t>
            </a:r>
            <a:r>
              <a:rPr lang="en-IE" dirty="0"/>
              <a:t>website</a:t>
            </a:r>
          </a:p>
          <a:p>
            <a:endParaRPr lang="en-IE" dirty="0" smtClean="0"/>
          </a:p>
          <a:p>
            <a:pPr marL="57150" indent="0">
              <a:buNone/>
            </a:pPr>
            <a:endParaRPr lang="en-GB" dirty="0" smtClean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8717700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E" dirty="0" smtClean="0"/>
              <a:t>Referencing Young Carers Research and Issues in Submissions and Reports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IE" dirty="0" smtClean="0"/>
              <a:t>Department </a:t>
            </a:r>
            <a:r>
              <a:rPr lang="en-IE" dirty="0"/>
              <a:t>of Education Review – 2016 </a:t>
            </a:r>
            <a:r>
              <a:rPr lang="en-IE" dirty="0">
                <a:hlinkClick r:id="rId3"/>
              </a:rPr>
              <a:t>http://</a:t>
            </a:r>
            <a:r>
              <a:rPr lang="en-IE" dirty="0" err="1" smtClean="0">
                <a:hlinkClick r:id="rId3"/>
              </a:rPr>
              <a:t>bit.ly</a:t>
            </a:r>
            <a:r>
              <a:rPr lang="en-IE" dirty="0" smtClean="0">
                <a:hlinkClick r:id="rId3"/>
              </a:rPr>
              <a:t>/</a:t>
            </a:r>
            <a:r>
              <a:rPr lang="en-IE" dirty="0" err="1" smtClean="0">
                <a:hlinkClick r:id="rId3"/>
              </a:rPr>
              <a:t>2aU3rSQ</a:t>
            </a:r>
            <a:endParaRPr lang="en-IE" dirty="0" smtClean="0"/>
          </a:p>
          <a:p>
            <a:r>
              <a:rPr lang="en-IE" dirty="0" smtClean="0"/>
              <a:t>Other Submissions</a:t>
            </a:r>
          </a:p>
          <a:p>
            <a:r>
              <a:rPr lang="en-IE" dirty="0" smtClean="0"/>
              <a:t>Working with Family Carers Ireland on Review of Annual Carers Strategy Report. </a:t>
            </a:r>
            <a:r>
              <a:rPr lang="en-IE" dirty="0"/>
              <a:t>See 2016 report </a:t>
            </a:r>
            <a:r>
              <a:rPr lang="en-IE" dirty="0">
                <a:hlinkClick r:id="rId4"/>
              </a:rPr>
              <a:t>http://</a:t>
            </a:r>
            <a:r>
              <a:rPr lang="en-IE" dirty="0" err="1" smtClean="0">
                <a:hlinkClick r:id="rId4"/>
              </a:rPr>
              <a:t>bit.ly</a:t>
            </a:r>
            <a:r>
              <a:rPr lang="en-IE" dirty="0" smtClean="0">
                <a:hlinkClick r:id="rId4"/>
              </a:rPr>
              <a:t>/</a:t>
            </a:r>
            <a:r>
              <a:rPr lang="en-IE" dirty="0" err="1" smtClean="0">
                <a:hlinkClick r:id="rId4"/>
              </a:rPr>
              <a:t>2b697wi</a:t>
            </a:r>
            <a:endParaRPr lang="en-IE" dirty="0" smtClean="0"/>
          </a:p>
          <a:p>
            <a:r>
              <a:rPr lang="en-IE" dirty="0" smtClean="0"/>
              <a:t>Family Caring in </a:t>
            </a:r>
            <a:r>
              <a:rPr lang="en-IE" dirty="0"/>
              <a:t>I</a:t>
            </a:r>
            <a:r>
              <a:rPr lang="en-IE" dirty="0" smtClean="0"/>
              <a:t>reland overview Reports (2010,2013,2015)</a:t>
            </a:r>
          </a:p>
          <a:p>
            <a:pPr lvl="1"/>
            <a:r>
              <a:rPr lang="en-IE" dirty="0"/>
              <a:t>See </a:t>
            </a:r>
            <a:r>
              <a:rPr lang="en-IE" dirty="0">
                <a:hlinkClick r:id="rId5"/>
              </a:rPr>
              <a:t>http://</a:t>
            </a:r>
            <a:r>
              <a:rPr lang="en-IE" dirty="0" err="1" smtClean="0">
                <a:hlinkClick r:id="rId5"/>
              </a:rPr>
              <a:t>bit.ly</a:t>
            </a:r>
            <a:r>
              <a:rPr lang="en-IE" dirty="0" smtClean="0">
                <a:hlinkClick r:id="rId5"/>
              </a:rPr>
              <a:t>/</a:t>
            </a:r>
            <a:r>
              <a:rPr lang="en-IE" dirty="0" err="1" smtClean="0">
                <a:hlinkClick r:id="rId5"/>
              </a:rPr>
              <a:t>1EcjR4V</a:t>
            </a:r>
            <a:r>
              <a:rPr lang="en-IE" dirty="0" smtClean="0"/>
              <a:t> ( Referencing Young Carers on Pages 7, 28-30 NB)</a:t>
            </a:r>
          </a:p>
          <a:p>
            <a:r>
              <a:rPr lang="en-IE" dirty="0" smtClean="0"/>
              <a:t>Secured raw data from 2014 HBSC School Survey – that included Young Carers – Figures reported (56,118, 11.3% of 10-17 </a:t>
            </a:r>
            <a:r>
              <a:rPr lang="en-IE" dirty="0" err="1" smtClean="0"/>
              <a:t>yr</a:t>
            </a:r>
            <a:r>
              <a:rPr lang="en-IE" dirty="0" smtClean="0"/>
              <a:t> olds) are a multiple of those reported in Census 2011 (4,228 under 16, 14,205 under 24, ) Use of data ongoing to make the case to support YC’s.</a:t>
            </a:r>
          </a:p>
          <a:p>
            <a:r>
              <a:rPr lang="en-IE" b="1" dirty="0"/>
              <a:t>British Irish </a:t>
            </a:r>
            <a:r>
              <a:rPr lang="en-IE" b="1" dirty="0" smtClean="0"/>
              <a:t>Council Work(2016) -</a:t>
            </a:r>
            <a:r>
              <a:rPr lang="en-IE" dirty="0" smtClean="0"/>
              <a:t>Inputted </a:t>
            </a:r>
            <a:r>
              <a:rPr lang="en-IE" dirty="0"/>
              <a:t>into Policy Paper on Young Carers</a:t>
            </a:r>
          </a:p>
          <a:p>
            <a:endParaRPr lang="en-IE" dirty="0" smtClean="0"/>
          </a:p>
          <a:p>
            <a:endParaRPr lang="en-GB" dirty="0"/>
          </a:p>
          <a:p>
            <a:pPr marL="0" indent="0">
              <a:buNone/>
            </a:pPr>
            <a:endParaRPr lang="en-GB" dirty="0"/>
          </a:p>
          <a:p>
            <a:pPr lvl="0"/>
            <a:endParaRPr lang="en-IE" dirty="0" smtClean="0"/>
          </a:p>
          <a:p>
            <a:pPr lvl="0"/>
            <a:endParaRPr lang="en-IE" dirty="0"/>
          </a:p>
          <a:p>
            <a:pPr lvl="0"/>
            <a:endParaRPr lang="en-GB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156329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E" dirty="0" smtClean="0"/>
              <a:t>Primary Research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IE" sz="2400" dirty="0" smtClean="0"/>
              <a:t>Interviews with Third Level Access Officers (2013)</a:t>
            </a:r>
          </a:p>
          <a:p>
            <a:pPr lvl="1"/>
            <a:r>
              <a:rPr lang="en-IE" sz="2400" dirty="0" smtClean="0"/>
              <a:t>Access, Retention, </a:t>
            </a:r>
            <a:r>
              <a:rPr lang="en-IE" sz="2400" dirty="0"/>
              <a:t>Support Needs – See </a:t>
            </a:r>
            <a:r>
              <a:rPr lang="en-IE" sz="2400" dirty="0">
                <a:hlinkClick r:id="rId3"/>
              </a:rPr>
              <a:t>http://</a:t>
            </a:r>
            <a:r>
              <a:rPr lang="en-IE" sz="2400" dirty="0" err="1" smtClean="0">
                <a:hlinkClick r:id="rId3"/>
              </a:rPr>
              <a:t>bit.ly</a:t>
            </a:r>
            <a:r>
              <a:rPr lang="en-IE" sz="2400" dirty="0" smtClean="0">
                <a:hlinkClick r:id="rId3"/>
              </a:rPr>
              <a:t>/</a:t>
            </a:r>
            <a:r>
              <a:rPr lang="en-IE" sz="2400" dirty="0" err="1" smtClean="0">
                <a:hlinkClick r:id="rId3"/>
              </a:rPr>
              <a:t>2b8TROq</a:t>
            </a:r>
            <a:endParaRPr lang="en-IE" sz="2400" dirty="0" smtClean="0"/>
          </a:p>
          <a:p>
            <a:pPr marL="457200" lvl="1" indent="0">
              <a:buNone/>
            </a:pPr>
            <a:endParaRPr lang="en-IE" sz="2400" dirty="0" smtClean="0"/>
          </a:p>
          <a:p>
            <a:pPr indent="-285750">
              <a:buFont typeface="Wingdings" panose="05000000000000000000" pitchFamily="2" charset="2"/>
              <a:buChar char="Ø"/>
            </a:pPr>
            <a:r>
              <a:rPr lang="en-IE" sz="2400" dirty="0" smtClean="0"/>
              <a:t>Research Proposal (2013)</a:t>
            </a:r>
          </a:p>
          <a:p>
            <a:pPr lvl="2"/>
            <a:r>
              <a:rPr lang="en-IE" sz="2400" dirty="0" smtClean="0"/>
              <a:t>“the </a:t>
            </a:r>
            <a:r>
              <a:rPr lang="en-IE" sz="2400" dirty="0"/>
              <a:t>impact Informal/ Family caring has on Young Adult Carers participation in third level education and their experiences of this</a:t>
            </a:r>
            <a:r>
              <a:rPr lang="en-IE" sz="2400" dirty="0" smtClean="0"/>
              <a:t>.” </a:t>
            </a:r>
            <a:r>
              <a:rPr lang="en-IE" sz="2400" dirty="0" smtClean="0">
                <a:hlinkClick r:id="rId4"/>
              </a:rPr>
              <a:t>http</a:t>
            </a:r>
            <a:r>
              <a:rPr lang="en-IE" sz="2400" dirty="0">
                <a:hlinkClick r:id="rId4"/>
              </a:rPr>
              <a:t>://</a:t>
            </a:r>
            <a:r>
              <a:rPr lang="en-IE" sz="2400" dirty="0" err="1" smtClean="0">
                <a:hlinkClick r:id="rId4"/>
              </a:rPr>
              <a:t>bit.ly</a:t>
            </a:r>
            <a:r>
              <a:rPr lang="en-IE" sz="2400" dirty="0" smtClean="0">
                <a:hlinkClick r:id="rId4"/>
              </a:rPr>
              <a:t>/</a:t>
            </a:r>
            <a:r>
              <a:rPr lang="en-IE" sz="2400" dirty="0" err="1" smtClean="0">
                <a:hlinkClick r:id="rId4"/>
              </a:rPr>
              <a:t>2aXEKXl</a:t>
            </a:r>
            <a:endParaRPr lang="en-IE" sz="2400" dirty="0" smtClean="0"/>
          </a:p>
          <a:p>
            <a:pPr lvl="2"/>
            <a:r>
              <a:rPr lang="en-IE" sz="2400" dirty="0" smtClean="0"/>
              <a:t>Not progressed</a:t>
            </a:r>
          </a:p>
          <a:p>
            <a:pPr marL="457200" lvl="1" indent="0">
              <a:buNone/>
            </a:pPr>
            <a:endParaRPr lang="en-IE" dirty="0"/>
          </a:p>
          <a:p>
            <a:endParaRPr lang="en-IE" dirty="0" smtClean="0"/>
          </a:p>
          <a:p>
            <a:pPr lvl="1"/>
            <a:endParaRPr lang="en-IE" dirty="0"/>
          </a:p>
          <a:p>
            <a:pPr lvl="1"/>
            <a:endParaRPr lang="en-IE" dirty="0" smtClean="0"/>
          </a:p>
          <a:p>
            <a:endParaRPr lang="en-IE" dirty="0" smtClean="0"/>
          </a:p>
          <a:p>
            <a:pPr marL="0" indent="0">
              <a:buNone/>
            </a:pPr>
            <a:endParaRPr lang="en-GB" dirty="0"/>
          </a:p>
          <a:p>
            <a:pPr lvl="0"/>
            <a:endParaRPr lang="en-IE" dirty="0" smtClean="0"/>
          </a:p>
          <a:p>
            <a:pPr lvl="0"/>
            <a:endParaRPr lang="en-IE" dirty="0"/>
          </a:p>
          <a:p>
            <a:pPr lvl="0"/>
            <a:endParaRPr lang="en-GB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315327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754251"/>
          </a:xfrm>
        </p:spPr>
        <p:txBody>
          <a:bodyPr/>
          <a:lstStyle/>
          <a:p>
            <a:r>
              <a:rPr lang="en-IE" dirty="0" smtClean="0"/>
              <a:t>EU Projects</a:t>
            </a:r>
            <a:endParaRPr lang="en-GB" dirty="0"/>
          </a:p>
        </p:txBody>
      </p:sp>
      <p:sp>
        <p:nvSpPr>
          <p:cNvPr id="83" name="Content Placeholder 2"/>
          <p:cNvSpPr>
            <a:spLocks noGrp="1"/>
          </p:cNvSpPr>
          <p:nvPr>
            <p:ph idx="1"/>
          </p:nvPr>
        </p:nvSpPr>
        <p:spPr>
          <a:xfrm>
            <a:off x="677334" y="1387099"/>
            <a:ext cx="8596668" cy="4654264"/>
          </a:xfrm>
        </p:spPr>
        <p:txBody>
          <a:bodyPr>
            <a:normAutofit/>
          </a:bodyPr>
          <a:lstStyle/>
          <a:p>
            <a:r>
              <a:rPr lang="en-IE" b="1" dirty="0" smtClean="0"/>
              <a:t>Together for Young Adult Carers (TOYAC)</a:t>
            </a:r>
          </a:p>
          <a:p>
            <a:pPr lvl="1"/>
            <a:r>
              <a:rPr lang="en-IE" dirty="0" smtClean="0"/>
              <a:t>2011- 2014 - 5 European Carer organisations</a:t>
            </a:r>
          </a:p>
          <a:p>
            <a:pPr lvl="1"/>
            <a:r>
              <a:rPr lang="en-IE" dirty="0" smtClean="0"/>
              <a:t>Outputs – </a:t>
            </a:r>
          </a:p>
          <a:p>
            <a:pPr lvl="2"/>
            <a:r>
              <a:rPr lang="en-IE" i="1" dirty="0" smtClean="0"/>
              <a:t>Website </a:t>
            </a:r>
            <a:r>
              <a:rPr lang="en-IE" i="1" dirty="0"/>
              <a:t>– </a:t>
            </a:r>
            <a:r>
              <a:rPr lang="en-IE" i="1" dirty="0">
                <a:hlinkClick r:id="rId3"/>
              </a:rPr>
              <a:t>http://</a:t>
            </a:r>
            <a:r>
              <a:rPr lang="en-IE" i="1" dirty="0" err="1">
                <a:hlinkClick r:id="rId3"/>
              </a:rPr>
              <a:t>www.youngadultcarers.eu</a:t>
            </a:r>
            <a:r>
              <a:rPr lang="en-IE" i="1" dirty="0">
                <a:hlinkClick r:id="rId3"/>
              </a:rPr>
              <a:t>/</a:t>
            </a:r>
            <a:endParaRPr lang="en-IE" i="1" dirty="0"/>
          </a:p>
          <a:p>
            <a:pPr lvl="2"/>
            <a:r>
              <a:rPr lang="en-IE" i="1" dirty="0"/>
              <a:t>Booklet for Professionals working with Young </a:t>
            </a:r>
            <a:r>
              <a:rPr lang="en-IE" i="1" dirty="0" smtClean="0"/>
              <a:t>Adult </a:t>
            </a:r>
            <a:r>
              <a:rPr lang="en-IE" i="1" dirty="0"/>
              <a:t>Carers </a:t>
            </a:r>
            <a:r>
              <a:rPr lang="en-IE" i="1" dirty="0" smtClean="0"/>
              <a:t>(c1,500 circulated nationwide, c2,500 </a:t>
            </a:r>
            <a:r>
              <a:rPr lang="en-IE" i="1" dirty="0"/>
              <a:t>downloads to date  See </a:t>
            </a:r>
            <a:r>
              <a:rPr lang="en-IE" i="1" dirty="0">
                <a:hlinkClick r:id="rId4"/>
              </a:rPr>
              <a:t>http://</a:t>
            </a:r>
            <a:r>
              <a:rPr lang="en-IE" i="1" dirty="0" smtClean="0">
                <a:hlinkClick r:id="rId4"/>
              </a:rPr>
              <a:t>bit.ly/1j5EQHI</a:t>
            </a:r>
            <a:endParaRPr lang="en-IE" i="1" dirty="0" smtClean="0"/>
          </a:p>
          <a:p>
            <a:pPr lvl="2"/>
            <a:r>
              <a:rPr lang="en-IE" i="1" dirty="0" smtClean="0"/>
              <a:t>Comparative Analysis of the Situation of Young Carers in 5 </a:t>
            </a:r>
            <a:r>
              <a:rPr lang="en-IE" i="1" dirty="0"/>
              <a:t>EU Countries </a:t>
            </a:r>
            <a:r>
              <a:rPr lang="en-IE" i="1" dirty="0">
                <a:hlinkClick r:id="rId5"/>
              </a:rPr>
              <a:t>http://</a:t>
            </a:r>
            <a:r>
              <a:rPr lang="en-IE" i="1" dirty="0" err="1" smtClean="0">
                <a:hlinkClick r:id="rId5"/>
              </a:rPr>
              <a:t>bit.ly</a:t>
            </a:r>
            <a:r>
              <a:rPr lang="en-IE" i="1" dirty="0" smtClean="0">
                <a:hlinkClick r:id="rId5"/>
              </a:rPr>
              <a:t>/</a:t>
            </a:r>
            <a:r>
              <a:rPr lang="en-IE" i="1" dirty="0" err="1" smtClean="0">
                <a:hlinkClick r:id="rId5"/>
              </a:rPr>
              <a:t>2bskexP</a:t>
            </a:r>
            <a:endParaRPr lang="en-IE" i="1" dirty="0" smtClean="0"/>
          </a:p>
          <a:p>
            <a:pPr marL="0" indent="0">
              <a:buNone/>
            </a:pPr>
            <a:endParaRPr lang="en-IE" i="1" dirty="0"/>
          </a:p>
          <a:p>
            <a:r>
              <a:rPr lang="en-IE" b="1" dirty="0" smtClean="0"/>
              <a:t>EPYC </a:t>
            </a:r>
            <a:r>
              <a:rPr lang="en-IE" b="1" dirty="0"/>
              <a:t>(Empowering Professionals to support Young Carers</a:t>
            </a:r>
            <a:r>
              <a:rPr lang="en-IE" b="1" dirty="0" smtClean="0"/>
              <a:t>) </a:t>
            </a:r>
          </a:p>
          <a:p>
            <a:pPr lvl="1"/>
            <a:r>
              <a:rPr lang="en-IE" b="1" dirty="0" smtClean="0"/>
              <a:t>(Detailed later in separate presentation)</a:t>
            </a:r>
            <a:endParaRPr lang="en-IE" b="1" dirty="0"/>
          </a:p>
          <a:p>
            <a:pPr lvl="1"/>
            <a:r>
              <a:rPr lang="en-IE" i="1" dirty="0" smtClean="0"/>
              <a:t>August </a:t>
            </a:r>
            <a:r>
              <a:rPr lang="en-IE" i="1" dirty="0"/>
              <a:t>2016-July </a:t>
            </a:r>
            <a:r>
              <a:rPr lang="en-IE" i="1" dirty="0" smtClean="0"/>
              <a:t>2018 - 6 European Carer Organisations</a:t>
            </a:r>
          </a:p>
          <a:p>
            <a:pPr lvl="1"/>
            <a:r>
              <a:rPr lang="en-IE" i="1" dirty="0" smtClean="0"/>
              <a:t>Outputs include – Awareness Raising Resources, Assessment Tools</a:t>
            </a:r>
          </a:p>
          <a:p>
            <a:endParaRPr lang="en-GB" dirty="0"/>
          </a:p>
          <a:p>
            <a:pPr marL="0" indent="0">
              <a:buNone/>
            </a:pPr>
            <a:endParaRPr lang="en-GB" dirty="0"/>
          </a:p>
          <a:p>
            <a:pPr lvl="0"/>
            <a:endParaRPr lang="en-IE" dirty="0" smtClean="0"/>
          </a:p>
          <a:p>
            <a:pPr lvl="0"/>
            <a:endParaRPr lang="en-IE" dirty="0"/>
          </a:p>
          <a:p>
            <a:pPr lvl="0"/>
            <a:endParaRPr lang="en-GB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1485075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5FCBEF"/>
      </a:accent1>
      <a:accent2>
        <a:srgbClr val="2E83C3"/>
      </a:accent2>
      <a:accent3>
        <a:srgbClr val="42D0A2"/>
      </a:accent3>
      <a:accent4>
        <a:srgbClr val="2E946B"/>
      </a:accent4>
      <a:accent5>
        <a:srgbClr val="42B051"/>
      </a:accent5>
      <a:accent6>
        <a:srgbClr val="96D141"/>
      </a:accent6>
      <a:hlink>
        <a:srgbClr val="3FCDE7"/>
      </a:hlink>
      <a:folHlink>
        <a:srgbClr val="A9D3E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0B5AB586-D108-4FC1-8368-649FE654B894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573</TotalTime>
  <Words>615</Words>
  <Application>Microsoft Office PowerPoint</Application>
  <PresentationFormat>Widescreen</PresentationFormat>
  <Paragraphs>119</Paragraphs>
  <Slides>10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6" baseType="lpstr">
      <vt:lpstr>Arial</vt:lpstr>
      <vt:lpstr>Calibri</vt:lpstr>
      <vt:lpstr>Trebuchet MS</vt:lpstr>
      <vt:lpstr>Wingdings</vt:lpstr>
      <vt:lpstr>Wingdings 3</vt:lpstr>
      <vt:lpstr>Facet</vt:lpstr>
      <vt:lpstr>Our Work to date on Young Carers Issues</vt:lpstr>
      <vt:lpstr>Facilitating Collaboration/Joint Conferences</vt:lpstr>
      <vt:lpstr>Presentations to Annual Government Department Carer Consultation Fora</vt:lpstr>
      <vt:lpstr>Lobbying/Policy Development Initiatives</vt:lpstr>
      <vt:lpstr>Support Those Involved in Supporting Young Carers</vt:lpstr>
      <vt:lpstr>Supporting the Creation, Sharing and Dissemination of Resources </vt:lpstr>
      <vt:lpstr>Referencing Young Carers Research and Issues in Submissions and Reports</vt:lpstr>
      <vt:lpstr>Primary Research</vt:lpstr>
      <vt:lpstr>EU Projects</vt:lpstr>
      <vt:lpstr>Where to Now?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Family Carers</dc:title>
  <dc:creator>Zoe Hughes</dc:creator>
  <cp:lastModifiedBy>Liam</cp:lastModifiedBy>
  <cp:revision>52</cp:revision>
  <cp:lastPrinted>2016-08-15T12:42:08Z</cp:lastPrinted>
  <dcterms:created xsi:type="dcterms:W3CDTF">2015-06-10T10:16:32Z</dcterms:created>
  <dcterms:modified xsi:type="dcterms:W3CDTF">2018-06-11T17:55:58Z</dcterms:modified>
</cp:coreProperties>
</file>